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ller Payto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EB8799BB-3CD8-42AA-8925-83BB8E0518B4}">
  <a:tblStyle styleId="{EB8799BB-3CD8-42AA-8925-83BB8E0518B4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482A710D-9726-4840-9871-D65EE4F10A9D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099531DF-FF77-4486-859E-527CC1B5826A}" styleName="Table_2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D01BF742-A69C-4183-9BA3-B1E58675D2CA}" styleName="Table_3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4762FE13-4F76-46CC-9B52-D74B931054C4}" styleName="Table_4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CB780BEF-A6E3-4315-8AEB-280E83994C96}" styleName="Table_5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1">
    <p:pos x="6000" y="0"/>
    <p:text>completed all 7 requirements: 85% 3rd research topic is not fully developed or cited
used technology &amp; graphic design well: 100
cited all sources: 100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4964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ctrTitle"/>
          </p:nvPr>
        </p:nvSpPr>
        <p:spPr>
          <a:xfrm>
            <a:off x="391160" y="1911984"/>
            <a:ext cx="8351399" cy="561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ubTitle" idx="1"/>
          </p:nvPr>
        </p:nvSpPr>
        <p:spPr>
          <a:xfrm>
            <a:off x="403761" y="2643248"/>
            <a:ext cx="8342400" cy="456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cxnSp>
        <p:nvCxnSpPr>
          <p:cNvPr id="51" name="Shape 51"/>
          <p:cNvCxnSpPr/>
          <p:nvPr/>
        </p:nvCxnSpPr>
        <p:spPr>
          <a:xfrm>
            <a:off x="2258800" y="2550225"/>
            <a:ext cx="4621799" cy="144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2" name="Shape 52"/>
          <p:cNvSpPr/>
          <p:nvPr/>
        </p:nvSpPr>
        <p:spPr>
          <a:xfrm>
            <a:off x="0" y="4040396"/>
            <a:ext cx="9143999" cy="1058821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0" y="0"/>
            <a:ext cx="9144000" cy="1249799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5" name="Shape 55"/>
          <p:cNvSpPr/>
          <p:nvPr/>
        </p:nvSpPr>
        <p:spPr>
          <a:xfrm>
            <a:off x="0" y="301687"/>
            <a:ext cx="9143999" cy="1058821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56" name="Shape 56"/>
          <p:cNvCxnSpPr/>
          <p:nvPr/>
        </p:nvCxnSpPr>
        <p:spPr>
          <a:xfrm rot="10800000" flipH="1">
            <a:off x="2258963" y="1045040"/>
            <a:ext cx="4602300" cy="93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buNone/>
              <a:defRPr/>
            </a:lvl6pPr>
            <a:lvl7pPr rtl="0">
              <a:buNone/>
              <a:defRPr/>
            </a:lvl7pPr>
            <a:lvl8pPr rtl="0">
              <a:buNone/>
              <a:defRPr/>
            </a:lvl8pPr>
            <a:lvl9pPr rtl="0">
              <a:buNone/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1pPr>
            <a:lvl2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2pPr>
            <a:lvl3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3pPr>
            <a:lvl4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4pPr>
            <a:lvl5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5pPr>
            <a:lvl6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6pPr>
            <a:lvl7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7pPr>
            <a:lvl8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8pPr>
            <a:lvl9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0" y="0"/>
            <a:ext cx="4456799" cy="62783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1" name="Shape 61"/>
          <p:cNvSpPr/>
          <p:nvPr/>
        </p:nvSpPr>
        <p:spPr>
          <a:xfrm flipH="1">
            <a:off x="3434" y="5013041"/>
            <a:ext cx="4453249" cy="1374347"/>
          </a:xfrm>
          <a:custGeom>
            <a:avLst/>
            <a:gdLst/>
            <a:ahLst/>
            <a:cxnLst/>
            <a:rect l="0" t="0" r="0" b="0"/>
            <a:pathLst>
              <a:path w="4453250" h="1869860" extrusionOk="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62" name="Shape 62"/>
          <p:cNvCxnSpPr/>
          <p:nvPr/>
        </p:nvCxnSpPr>
        <p:spPr>
          <a:xfrm>
            <a:off x="409699" y="992104"/>
            <a:ext cx="3660000" cy="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5507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3550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buNone/>
              <a:defRPr sz="2400"/>
            </a:lvl1pPr>
            <a:lvl2pPr rtl="0">
              <a:buNone/>
              <a:defRPr sz="2400"/>
            </a:lvl2pPr>
            <a:lvl3pPr rtl="0">
              <a:buNone/>
              <a:defRPr sz="2400"/>
            </a:lvl3pPr>
            <a:lvl4pPr rtl="0">
              <a:buNone/>
              <a:defRPr sz="2400"/>
            </a:lvl4pPr>
            <a:lvl5pPr rtl="0">
              <a:buNone/>
              <a:defRPr sz="2400"/>
            </a:lvl5pPr>
            <a:lvl6pPr rtl="0">
              <a:buNone/>
              <a:defRPr sz="2400"/>
            </a:lvl6pPr>
            <a:lvl7pPr rtl="0">
              <a:buNone/>
              <a:defRPr sz="2400"/>
            </a:lvl7pPr>
            <a:lvl8pPr rtl="0">
              <a:buNone/>
              <a:defRPr sz="2400"/>
            </a:lvl8pPr>
            <a:lvl9pPr rtl="0">
              <a:buNone/>
              <a:defRPr sz="24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5021123" y="1600200"/>
            <a:ext cx="35507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0"/>
            <a:ext cx="9144000" cy="12497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8" name="Shape 68"/>
          <p:cNvSpPr/>
          <p:nvPr/>
        </p:nvSpPr>
        <p:spPr>
          <a:xfrm>
            <a:off x="0" y="301687"/>
            <a:ext cx="9143999" cy="1058821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69" name="Shape 69"/>
          <p:cNvCxnSpPr/>
          <p:nvPr/>
        </p:nvCxnSpPr>
        <p:spPr>
          <a:xfrm rot="10800000" flipH="1">
            <a:off x="2258963" y="1045040"/>
            <a:ext cx="4602300" cy="93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1pPr>
            <a:lvl2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2pPr>
            <a:lvl3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3pPr>
            <a:lvl4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4pPr>
            <a:lvl5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5pPr>
            <a:lvl6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6pPr>
            <a:lvl7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7pPr>
            <a:lvl8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8pPr>
            <a:lvl9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 rot="10800000">
            <a:off x="-5937" y="5483652"/>
            <a:ext cx="4453249" cy="1374347"/>
          </a:xfrm>
          <a:custGeom>
            <a:avLst/>
            <a:gdLst/>
            <a:ahLst/>
            <a:cxnLst/>
            <a:rect l="0" t="0" r="0" b="0"/>
            <a:pathLst>
              <a:path w="4453250" h="1869860" extrusionOk="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73" name="Shape 73"/>
          <p:cNvCxnSpPr/>
          <p:nvPr/>
        </p:nvCxnSpPr>
        <p:spPr>
          <a:xfrm>
            <a:off x="388492" y="5879569"/>
            <a:ext cx="3708599" cy="4799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88492" y="5991680"/>
            <a:ext cx="3644400" cy="516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8278"/>
            <a:ext cx="9144067" cy="6849600"/>
            <a:chOff x="0" y="14677"/>
            <a:chExt cx="9144067" cy="6849600"/>
          </a:xfrm>
        </p:grpSpPr>
        <p:sp>
          <p:nvSpPr>
            <p:cNvPr id="6" name="Shape 6"/>
            <p:cNvSpPr/>
            <p:nvPr/>
          </p:nvSpPr>
          <p:spPr>
            <a:xfrm>
              <a:off x="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234838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46967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70451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93935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117419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40903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64387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187871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11355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234839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83228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281806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305290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28774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52258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375742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399226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422710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446194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469678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4931619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516645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540129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563613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587097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6105814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34065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657549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681033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704517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7280009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751484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774968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798452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8219364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845420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868904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892386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400"/>
              </a:spcBef>
              <a:buClr>
                <a:schemeClr val="dk1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400"/>
              </a:spcBef>
              <a:buClr>
                <a:schemeClr val="dk1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yfuture.com/schools/overview/university-of-california-los-angeles_110662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myfuture.com/schools/overview/california-institute-of-technology_110404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myfuture.com/careers/overview/computer-hardware-engineers_17-2061.00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myfuture.com/careers/overview/electronics-engineers-except-computer_17-2072.00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myfuture.com/careers/overview/computer-hardware-engineers_17-2061.00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myfuture.com/careers/overview/electronics-engineers-except-computer_17-2072.00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myfuture.com/schools/overview/university-of-california-los-angeles_110662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myfuture.com/schools/overview/california-institute-of-technology_110404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yfuture.com/careers/overview/computer-hardware-engineers_17-2061.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yfuture.com/careers/overview/electronics-engineers-except-computer_17-2072.0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yfuture.com/careers/overview/computer-hardware-engineers_17-2061.0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myfuture.com/careers/overview/electronics-engineers-except-computer_17-2072.0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ctrTitle"/>
          </p:nvPr>
        </p:nvSpPr>
        <p:spPr>
          <a:xfrm>
            <a:off x="391160" y="1911984"/>
            <a:ext cx="8351399" cy="5618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chemeClr val="lt1"/>
                </a:solidFill>
              </a:rPr>
              <a:t>My American Dream Project 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subTitle" idx="1"/>
          </p:nvPr>
        </p:nvSpPr>
        <p:spPr>
          <a:xfrm>
            <a:off x="403761" y="2643248"/>
            <a:ext cx="8342400" cy="456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b="1">
                <a:solidFill>
                  <a:schemeClr val="lt1"/>
                </a:solidFill>
              </a:rPr>
              <a:t>By: Carlo Ramos</a:t>
            </a:r>
          </a:p>
          <a:p>
            <a:pPr lvl="0" rtl="0">
              <a:buNone/>
            </a:pPr>
            <a:r>
              <a:rPr lang="en" b="1">
                <a:solidFill>
                  <a:schemeClr val="lt1"/>
                </a:solidFill>
              </a:rPr>
              <a:t>6th period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0E3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 sz="6000">
                <a:solidFill>
                  <a:schemeClr val="lt1"/>
                </a:solidFill>
              </a:rPr>
              <a:t>UCLA</a:t>
            </a:r>
          </a:p>
        </p:txBody>
      </p:sp>
      <p:sp>
        <p:nvSpPr>
          <p:cNvPr id="137" name="Shape 137"/>
          <p:cNvSpPr/>
          <p:nvPr/>
        </p:nvSpPr>
        <p:spPr>
          <a:xfrm>
            <a:off x="1183048" y="1967285"/>
            <a:ext cx="6839165" cy="381275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38" name="Shape 138"/>
          <p:cNvSpPr txBox="1"/>
          <p:nvPr/>
        </p:nvSpPr>
        <p:spPr>
          <a:xfrm>
            <a:off x="4" y="5811401"/>
            <a:ext cx="9157799" cy="10740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600"/>
              <a:t>Source: UCLA Human Genetics. January 17, 2013.  http://www.genetics.ucla.edu/courses/statgene/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 sz="6000">
                <a:solidFill>
                  <a:schemeClr val="lt1"/>
                </a:solidFill>
              </a:rPr>
              <a:t>CALTECH</a:t>
            </a:r>
          </a:p>
        </p:txBody>
      </p:sp>
      <p:sp>
        <p:nvSpPr>
          <p:cNvPr id="144" name="Shape 144"/>
          <p:cNvSpPr/>
          <p:nvPr/>
        </p:nvSpPr>
        <p:spPr>
          <a:xfrm>
            <a:off x="976068" y="2285090"/>
            <a:ext cx="7375023" cy="35129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45" name="Shape 145"/>
          <p:cNvSpPr txBox="1"/>
          <p:nvPr/>
        </p:nvSpPr>
        <p:spPr>
          <a:xfrm>
            <a:off x="0" y="5894030"/>
            <a:ext cx="9144000" cy="9776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800"/>
              <a:t>Source: About Caltech - Caltech Graduate Studies Office. January 18, 2013. http://www.gradoffice.caltech.edu/about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 sz="4800">
                <a:solidFill>
                  <a:schemeClr val="lt1"/>
                </a:solidFill>
              </a:rPr>
              <a:t>Georgia Tech University</a:t>
            </a:r>
          </a:p>
        </p:txBody>
      </p:sp>
      <p:sp>
        <p:nvSpPr>
          <p:cNvPr id="151" name="Shape 151"/>
          <p:cNvSpPr/>
          <p:nvPr/>
        </p:nvSpPr>
        <p:spPr>
          <a:xfrm>
            <a:off x="564950" y="1874553"/>
            <a:ext cx="7602974" cy="400459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52" name="Shape 152"/>
          <p:cNvSpPr txBox="1"/>
          <p:nvPr/>
        </p:nvSpPr>
        <p:spPr>
          <a:xfrm>
            <a:off x="6" y="5894037"/>
            <a:ext cx="9157500" cy="9501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500"/>
              <a:t>Source: Georgia Institute of Technology MS, Quantitative ...- Best Masters USA. January 18, 2013  http://www.best-masters.us/ranking-master-financial-markets/georgia-institute-of-technology-ms-quantitative-and-computational-finance.html#.UQcPrx3LcxE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" name="Shape 157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{EB8799BB-3CD8-42AA-8925-83BB8E0518B4}</a:tableStyleId>
              </a:tblPr>
              <a:tblGrid>
                <a:gridCol w="3078800"/>
                <a:gridCol w="3078800"/>
                <a:gridCol w="3078800"/>
              </a:tblGrid>
              <a:tr h="9023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 b="1">
                          <a:solidFill>
                            <a:srgbClr val="00FF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UCLA</a:t>
                      </a:r>
                      <a:r>
                        <a:rPr lang="en" sz="2400" b="1" baseline="30000">
                          <a:solidFill>
                            <a:srgbClr val="00FF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 b="1">
                          <a:solidFill>
                            <a:srgbClr val="00FF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CALTECH</a:t>
                      </a:r>
                      <a:r>
                        <a:rPr lang="en" sz="2400" b="1" baseline="30000">
                          <a:solidFill>
                            <a:srgbClr val="00FF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 b="1">
                          <a:solidFill>
                            <a:srgbClr val="00FF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GEORGIA TECH University</a:t>
                      </a:r>
                      <a:r>
                        <a:rPr lang="en" sz="2400" b="1" baseline="30000">
                          <a:solidFill>
                            <a:srgbClr val="00FF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3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687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 sz="2200" b="1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Out-of-State: For two years $52,499</a:t>
                      </a:r>
                    </a:p>
                    <a:p>
                      <a:endParaRPr/>
                    </a:p>
                    <a:p>
                      <a:pPr lvl="0" rtl="0">
                        <a:buNone/>
                      </a:pPr>
                      <a:r>
                        <a:rPr lang="en" sz="2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After Two years: $29,620  </a:t>
                      </a:r>
                    </a:p>
                    <a:p>
                      <a:endParaRPr/>
                    </a:p>
                    <a:p>
                      <a:pPr lvl="0" rtl="0">
                        <a:buNone/>
                      </a:pPr>
                      <a:r>
                        <a:rPr lang="en" sz="2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Graduated: $10,660</a:t>
                      </a:r>
                    </a:p>
                    <a:p>
                      <a:endParaRPr/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 sz="2200" b="1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In-State: $ 52,389</a:t>
                      </a:r>
                    </a:p>
                    <a:p>
                      <a:endParaRPr/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 sz="2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Graduated: $36,135</a:t>
                      </a:r>
                    </a:p>
                    <a:p>
                      <a:endParaRPr/>
                    </a:p>
                    <a:p>
                      <a:endParaRPr/>
                    </a:p>
                    <a:p>
                      <a:endParaRPr/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200" b="1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In-State:</a:t>
                      </a:r>
                    </a:p>
                    <a:p>
                      <a:pPr lvl="0" rtl="0">
                        <a:buNone/>
                      </a:pPr>
                      <a:r>
                        <a:rPr lang="en" sz="2200" b="1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$18,765</a:t>
                      </a:r>
                    </a:p>
                    <a:p>
                      <a:endParaRPr/>
                    </a:p>
                    <a:p>
                      <a:pPr lvl="0" rtl="0">
                        <a:buNone/>
                      </a:pPr>
                      <a:r>
                        <a:rPr lang="en" sz="2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Graduated:</a:t>
                      </a:r>
                    </a:p>
                    <a:p>
                      <a:pPr>
                        <a:buNone/>
                      </a:pPr>
                      <a:r>
                        <a:rPr lang="en" sz="2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$10,282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95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Urban </a:t>
                      </a:r>
                    </a:p>
                    <a:p>
                      <a:pPr>
                        <a:buNone/>
                      </a:pPr>
                      <a:r>
                        <a:rPr lang="en" sz="2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Los Angeles, CA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Suburban Pasadena, CA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Urban </a:t>
                      </a:r>
                    </a:p>
                    <a:p>
                      <a:pPr>
                        <a:buNone/>
                      </a:pPr>
                      <a:r>
                        <a:rPr lang="en" sz="2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Atlanta, GA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37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 sz="2200" b="1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41,488 students</a:t>
                      </a:r>
                    </a:p>
                    <a:p>
                      <a:endParaRPr/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2,244 students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22,395 students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8" name="Shape 158"/>
          <p:cNvSpPr txBox="1"/>
          <p:nvPr/>
        </p:nvSpPr>
        <p:spPr>
          <a:xfrm>
            <a:off x="0" y="5191704"/>
            <a:ext cx="9144000" cy="17216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>
                <a:solidFill>
                  <a:srgbClr val="FFFFFF"/>
                </a:solidFill>
              </a:rPr>
              <a:t>Source:</a:t>
            </a:r>
          </a:p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>
                <a:solidFill>
                  <a:srgbClr val="00FF00"/>
                </a:solidFill>
              </a:rPr>
              <a:t>1: University California of  Los Angeles. January 19, 2013. </a:t>
            </a:r>
            <a:r>
              <a:rPr lang="en" b="1" u="sng">
                <a:solidFill>
                  <a:srgbClr val="FFFFFF"/>
                </a:solidFill>
                <a:hlinkClick r:id="rId3"/>
              </a:rPr>
              <a:t>http://myfuture.com/schools/overview/university-of-california-los-angeles_110662</a:t>
            </a:r>
          </a:p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>
                <a:solidFill>
                  <a:srgbClr val="00FF00"/>
                </a:solidFill>
              </a:rPr>
              <a:t>2: California Institute of  Technology. January 20, 2013. </a:t>
            </a:r>
            <a:r>
              <a:rPr lang="en" b="1" u="sng">
                <a:solidFill>
                  <a:schemeClr val="lt1"/>
                </a:solidFill>
                <a:hlinkClick r:id="rId4"/>
              </a:rPr>
              <a:t>http://myfuture.com/schools/overview/california-institute-of-technology_110404</a:t>
            </a:r>
          </a:p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>
                <a:solidFill>
                  <a:srgbClr val="00FF00"/>
                </a:solidFill>
              </a:rPr>
              <a:t>3: Georgia Tech University. January 19, 2013. </a:t>
            </a:r>
            <a:r>
              <a:rPr lang="en" b="1">
                <a:solidFill>
                  <a:srgbClr val="FFFFFF"/>
                </a:solidFill>
              </a:rPr>
              <a:t>http://myfuture.com/schools/overview/georgia-institute-of-technology-main-campus_139755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" name="Shape 163"/>
          <p:cNvGraphicFramePr/>
          <p:nvPr/>
        </p:nvGraphicFramePr>
        <p:xfrm>
          <a:off x="2700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{482A710D-9726-4840-9871-D65EE4F10A9D}</a:tableStyleId>
              </a:tblPr>
              <a:tblGrid>
                <a:gridCol w="2977675"/>
                <a:gridCol w="3124850"/>
                <a:gridCol w="3051275"/>
              </a:tblGrid>
              <a:tr h="90575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 b="1">
                          <a:solidFill>
                            <a:srgbClr val="00FF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UCLA</a:t>
                      </a:r>
                      <a:r>
                        <a:rPr lang="en" sz="2400" b="1" baseline="30000">
                          <a:solidFill>
                            <a:srgbClr val="00FF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 b="1">
                          <a:solidFill>
                            <a:srgbClr val="00FF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CALTECH</a:t>
                      </a:r>
                      <a:r>
                        <a:rPr lang="en" sz="2400" b="1" baseline="30000">
                          <a:solidFill>
                            <a:srgbClr val="00FF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 b="1">
                          <a:solidFill>
                            <a:srgbClr val="00FF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GEORGIA TECH University</a:t>
                      </a:r>
                      <a:r>
                        <a:rPr lang="en" sz="2400" b="1" baseline="30000">
                          <a:solidFill>
                            <a:srgbClr val="00FF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3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100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ACT Math: 25</a:t>
                      </a:r>
                    </a:p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ACT English:24</a:t>
                      </a:r>
                    </a:p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ACT Composite: 24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ACT Math: 34 </a:t>
                      </a:r>
                    </a:p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ACT English: 33</a:t>
                      </a:r>
                    </a:p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ACT Composite: 34</a:t>
                      </a:r>
                    </a:p>
                    <a:p>
                      <a:endParaRPr/>
                    </a:p>
                    <a:p>
                      <a:endParaRPr/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ACT Math: 28  </a:t>
                      </a:r>
                    </a:p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ACT English: 26</a:t>
                      </a:r>
                    </a:p>
                    <a:p>
                      <a:pPr lvl="0" rtl="0">
                        <a:buClr>
                          <a:srgbClr val="000000"/>
                        </a:buClr>
                        <a:buSzPct val="45833"/>
                        <a:buFont typeface="Arial"/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ACT Composite: 27</a:t>
                      </a:r>
                    </a:p>
                    <a:p>
                      <a:endParaRPr/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0125">
                <a:tc>
                  <a:txBody>
                    <a:bodyPr/>
                    <a:lstStyle/>
                    <a:p>
                      <a:pPr marL="457200" lvl="0" indent="-381000" rtl="0">
                        <a:buClr>
                          <a:srgbClr val="FFFFFF"/>
                        </a:buClr>
                        <a:buSzPct val="166666"/>
                        <a:buFont typeface="Arial"/>
                        <a:buChar char="•"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Robotics Club</a:t>
                      </a:r>
                    </a:p>
                    <a:p>
                      <a:pPr marL="457200" lvl="0" indent="-381000" rtl="0">
                        <a:buClr>
                          <a:srgbClr val="FFFFFF"/>
                        </a:buClr>
                        <a:buSzPct val="166666"/>
                        <a:buFont typeface="Arial"/>
                        <a:buChar char="•"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National Society of Collegiate Scholars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81000" rtl="0">
                        <a:buClr>
                          <a:srgbClr val="FFFFFF"/>
                        </a:buClr>
                        <a:buSzPct val="166666"/>
                        <a:buFont typeface="Arial"/>
                        <a:buChar char="•"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CALTech Engineering Club</a:t>
                      </a:r>
                    </a:p>
                    <a:p>
                      <a:pPr marL="457200" lvl="0" indent="-381000" rtl="0">
                        <a:buClr>
                          <a:srgbClr val="FFFFFF"/>
                        </a:buClr>
                        <a:buSzPct val="166666"/>
                        <a:buFont typeface="Arial"/>
                        <a:buChar char="•"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Anime Society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81000" rtl="0">
                        <a:buClr>
                          <a:srgbClr val="FFFFFF"/>
                        </a:buClr>
                        <a:buSzPct val="166666"/>
                        <a:buFont typeface="Arial"/>
                        <a:buChar char="•"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Honor Society  </a:t>
                      </a:r>
                    </a:p>
                    <a:p>
                      <a:pPr marL="457200" lvl="0" indent="-381000" rtl="0">
                        <a:buClr>
                          <a:srgbClr val="FFFFFF"/>
                        </a:buClr>
                        <a:buSzPct val="166666"/>
                        <a:buFont typeface="Arial"/>
                        <a:buChar char="•"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Leadership Civil Engagement 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6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900" b="1">
                          <a:solidFill>
                            <a:schemeClr val="lt1"/>
                          </a:solidFill>
                        </a:rPr>
                        <a:t>Computer Science and Mathematics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900" b="1">
                          <a:solidFill>
                            <a:srgbClr val="FFFFFF"/>
                          </a:solidFill>
                        </a:rPr>
                        <a:t>Electrical and Electronics Engineering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900" b="1">
                          <a:solidFill>
                            <a:schemeClr val="lt1"/>
                          </a:solidFill>
                        </a:rPr>
                        <a:t>Computer and Information Science, General 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4" name="Shape 164"/>
          <p:cNvSpPr txBox="1"/>
          <p:nvPr/>
        </p:nvSpPr>
        <p:spPr>
          <a:xfrm>
            <a:off x="700" y="5303400"/>
            <a:ext cx="9157799" cy="15975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b="1">
                <a:solidFill>
                  <a:srgbClr val="FFFFFF"/>
                </a:solidFill>
              </a:rPr>
              <a:t>Source:</a:t>
            </a:r>
          </a:p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>
                <a:solidFill>
                  <a:srgbClr val="00FF00"/>
                </a:solidFill>
              </a:rPr>
              <a:t>1: University California of  Los Angeles. January 19, 2013.  </a:t>
            </a:r>
            <a:r>
              <a:rPr lang="en" b="1">
                <a:solidFill>
                  <a:srgbClr val="FFFFFF"/>
                </a:solidFill>
              </a:rPr>
              <a:t>http://www.studentgroups.ucla.edu/home/</a:t>
            </a:r>
          </a:p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>
                <a:solidFill>
                  <a:srgbClr val="00FF00"/>
                </a:solidFill>
              </a:rPr>
              <a:t>2: California Institute of  Technology. January 20, 2013. </a:t>
            </a:r>
            <a:r>
              <a:rPr lang="en" b="1">
                <a:solidFill>
                  <a:srgbClr val="FFFFFF"/>
                </a:solidFill>
              </a:rPr>
              <a:t>http://www.career.caltech.edu/students/clubs</a:t>
            </a:r>
          </a:p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>
                <a:solidFill>
                  <a:srgbClr val="00FF00"/>
                </a:solidFill>
              </a:rPr>
              <a:t>3: Georgia Tech University. January 19, 2013. </a:t>
            </a:r>
            <a:r>
              <a:rPr lang="en" b="1">
                <a:solidFill>
                  <a:srgbClr val="FFFFFF"/>
                </a:solidFill>
              </a:rPr>
              <a:t>http://deanofstudents.gatech.edu/studenthandbook/plugins/content/index.php?id=23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9" name="Shape 169"/>
          <p:cNvGraphicFramePr/>
          <p:nvPr/>
        </p:nvGraphicFramePr>
        <p:xfrm>
          <a:off x="2700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{099531DF-FF77-4486-859E-527CC1B5826A}</a:tableStyleId>
              </a:tblPr>
              <a:tblGrid>
                <a:gridCol w="3055850"/>
                <a:gridCol w="3055850"/>
                <a:gridCol w="3055850"/>
              </a:tblGrid>
              <a:tr h="84580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 b="1">
                          <a:solidFill>
                            <a:srgbClr val="00FF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UCLA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 b="1">
                          <a:solidFill>
                            <a:srgbClr val="00FF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CALTECH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 b="1">
                          <a:solidFill>
                            <a:srgbClr val="00FF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GEORGIA TECH University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6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Most Popular choice in California 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Class size </a:t>
                      </a:r>
                    </a:p>
                    <a:p>
                      <a:endParaRPr/>
                    </a:p>
                    <a:p>
                      <a:pPr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More engineering options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Cost and distance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6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Cost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Cost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N/A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 like their basketball team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More engineering options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Cost and distance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buNone/>
            </a:pPr>
            <a:r>
              <a:rPr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Ask for help and give help</a:t>
            </a:r>
          </a:p>
          <a:p>
            <a:endParaRPr/>
          </a:p>
          <a:p>
            <a:pPr lvl="0" rtl="0">
              <a:lnSpc>
                <a:spcPct val="115000"/>
              </a:lnSpc>
              <a:buNone/>
            </a:pPr>
            <a:r>
              <a:rPr lang="en" sz="4800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Facebook professionally </a:t>
            </a:r>
          </a:p>
          <a:p>
            <a:pPr lvl="0" rtl="0">
              <a:lnSpc>
                <a:spcPct val="115000"/>
              </a:lnSpc>
              <a:buNone/>
            </a:pPr>
            <a:r>
              <a:rPr lang="en" sz="4800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Research Jobs that has great salary</a:t>
            </a:r>
          </a:p>
          <a:p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3600" b="1">
                <a:solidFill>
                  <a:srgbClr val="FFFFFF"/>
                </a:solidFill>
              </a:rPr>
              <a:t>Networking for a Job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/>
        </p:nvSpPr>
        <p:spPr>
          <a:xfrm>
            <a:off x="950202" y="275400"/>
            <a:ext cx="6968399" cy="8123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3600" b="1"/>
              <a:t>Metacognition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3000">
                <a:latin typeface="Arial"/>
                <a:ea typeface="Arial"/>
                <a:cs typeface="Arial"/>
                <a:sym typeface="Arial"/>
              </a:rPr>
              <a:t>
Visit my counselor all time about colleges</a:t>
            </a:r>
          </a:p>
          <a:p>
            <a:endParaRPr/>
          </a:p>
          <a:p>
            <a:pPr marL="457200" lvl="0" indent="-419100" rtl="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3000">
                <a:latin typeface="Arial"/>
                <a:ea typeface="Arial"/>
                <a:cs typeface="Arial"/>
                <a:sym typeface="Arial"/>
              </a:rPr>
              <a:t>Visit colleges website</a:t>
            </a:r>
          </a:p>
          <a:p>
            <a:endParaRPr/>
          </a:p>
          <a:p>
            <a:pPr marL="457200" lvl="0" indent="-419100" rtl="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3000">
                <a:latin typeface="Arial"/>
                <a:ea typeface="Arial"/>
                <a:cs typeface="Arial"/>
                <a:sym typeface="Arial"/>
              </a:rPr>
              <a:t>Keep my GPA above or maintain 3.7-4.0</a:t>
            </a:r>
          </a:p>
          <a:p>
            <a:endParaRPr/>
          </a:p>
          <a:p>
            <a:pPr marL="457200" lvl="0" indent="-419100" rtl="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3000">
                <a:latin typeface="Arial"/>
                <a:ea typeface="Arial"/>
                <a:cs typeface="Arial"/>
                <a:sym typeface="Arial"/>
              </a:rPr>
              <a:t>In state tuition fee is more expensive than out of state tuition fee 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3600" b="1">
                <a:solidFill>
                  <a:srgbClr val="FFFFFF"/>
                </a:solidFill>
              </a:rPr>
              <a:t>Metacognition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The two jobs that I'm interested in are...</a:t>
            </a:r>
          </a:p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/>
              <a:t>Computer Hardware Engineering</a:t>
            </a:r>
          </a:p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/>
              <a:t>Electronics Engineers, Except Computer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>
                <a:solidFill>
                  <a:schemeClr val="lt1"/>
                </a:solidFill>
              </a:rPr>
              <a:t>2 Professional Jobs</a:t>
            </a:r>
          </a:p>
        </p:txBody>
      </p:sp>
      <p:sp>
        <p:nvSpPr>
          <p:cNvPr id="189" name="Shape 189"/>
          <p:cNvSpPr/>
          <p:nvPr/>
        </p:nvSpPr>
        <p:spPr>
          <a:xfrm>
            <a:off x="0" y="3482014"/>
            <a:ext cx="4121565" cy="337598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90" name="Shape 190"/>
          <p:cNvSpPr/>
          <p:nvPr/>
        </p:nvSpPr>
        <p:spPr>
          <a:xfrm>
            <a:off x="5826322" y="3472624"/>
            <a:ext cx="3317677" cy="338537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3000">
                <a:solidFill>
                  <a:schemeClr val="lt1"/>
                </a:solidFill>
              </a:rPr>
              <a:t>Computer Hardware Engineering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-9213" y="1600200"/>
            <a:ext cx="9145199" cy="524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</a:pPr>
            <a:r>
              <a:rPr lang="en" sz="2400" b="1">
                <a:latin typeface="Times New Roman"/>
                <a:ea typeface="Times New Roman"/>
                <a:cs typeface="Times New Roman"/>
                <a:sym typeface="Times New Roman"/>
              </a:rPr>
              <a:t>Average Salary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: $98,810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</a:pPr>
            <a:r>
              <a:rPr lang="en" sz="2400" b="1">
                <a:latin typeface="Times New Roman"/>
                <a:ea typeface="Times New Roman"/>
                <a:cs typeface="Times New Roman"/>
                <a:sym typeface="Times New Roman"/>
              </a:rPr>
              <a:t>Necessary Experience/Schooling: 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The most common degree is a Bachelor’s Degree and 4 - 6 years experience.</a:t>
            </a:r>
          </a:p>
          <a:p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 b="1">
                <a:latin typeface="Times New Roman"/>
                <a:ea typeface="Times New Roman"/>
                <a:cs typeface="Times New Roman"/>
                <a:sym typeface="Times New Roman"/>
              </a:rPr>
              <a:t>Why I chose that career: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like working with computers   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have computer skills to create a website, fix, and retrieve datas.</a:t>
            </a:r>
          </a:p>
          <a:p>
            <a:endParaRPr/>
          </a:p>
        </p:txBody>
      </p:sp>
      <p:sp>
        <p:nvSpPr>
          <p:cNvPr id="197" name="Shape 197"/>
          <p:cNvSpPr txBox="1"/>
          <p:nvPr/>
        </p:nvSpPr>
        <p:spPr>
          <a:xfrm>
            <a:off x="-7049" y="5921700"/>
            <a:ext cx="9158100" cy="9225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lang="en" sz="1800"/>
              <a:t>Source: Computer Hardware Engineers - My Future. January 15, 2013. </a:t>
            </a:r>
            <a:r>
              <a:rPr lang="en" sz="1800" u="sng">
                <a:hlinkClick r:id="rId3"/>
              </a:rPr>
              <a:t>http://myfuture.com/careers/overview/computer-hardware-engineers_17-2061.00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391160" y="1911984"/>
            <a:ext cx="8351399" cy="5618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chemeClr val="lt1"/>
                </a:solidFill>
              </a:rPr>
              <a:t>My American Dream Project 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403761" y="2643248"/>
            <a:ext cx="8342400" cy="456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b="1">
                <a:solidFill>
                  <a:schemeClr val="lt1"/>
                </a:solidFill>
              </a:rPr>
              <a:t>By: Carlo Ramos</a:t>
            </a:r>
          </a:p>
          <a:p>
            <a:pPr lvl="0" rtl="0">
              <a:buNone/>
            </a:pPr>
            <a:r>
              <a:rPr lang="en" b="1">
                <a:solidFill>
                  <a:schemeClr val="lt1"/>
                </a:solidFill>
              </a:rPr>
              <a:t>6th period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448586" y="288412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3000">
                <a:solidFill>
                  <a:schemeClr val="lt1"/>
                </a:solidFill>
              </a:rPr>
              <a:t>Computer Hardware Engineering: Projected Job Growth</a:t>
            </a:r>
          </a:p>
        </p:txBody>
      </p:sp>
      <p:sp>
        <p:nvSpPr>
          <p:cNvPr id="203" name="Shape 203"/>
          <p:cNvSpPr/>
          <p:nvPr/>
        </p:nvSpPr>
        <p:spPr>
          <a:xfrm>
            <a:off x="-3734" y="1982263"/>
            <a:ext cx="9134242" cy="352770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04" name="Shape 204"/>
          <p:cNvSpPr txBox="1"/>
          <p:nvPr/>
        </p:nvSpPr>
        <p:spPr>
          <a:xfrm>
            <a:off x="-7050" y="5742692"/>
            <a:ext cx="9158100" cy="9225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lang="en" sz="1800"/>
              <a:t>Source: Computer Hardware Engineers - Job Growth - My Future. January 15, 2013. </a:t>
            </a:r>
          </a:p>
          <a:p>
            <a:pPr>
              <a:buNone/>
            </a:pPr>
            <a:r>
              <a:rPr lang="en" sz="1800"/>
              <a:t>http://www.myfuture.com/careers/growth/computer-hardware-engineers_17-2061.00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3000">
                <a:solidFill>
                  <a:schemeClr val="lt1"/>
                </a:solidFill>
              </a:rPr>
              <a:t>Electronics Engineers, Except Computer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-16424" y="1600200"/>
            <a:ext cx="9195899" cy="5289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</a:pPr>
            <a:r>
              <a:rPr lang="en" sz="2400" b="1">
                <a:latin typeface="Times New Roman"/>
                <a:ea typeface="Times New Roman"/>
                <a:cs typeface="Times New Roman"/>
                <a:sym typeface="Times New Roman"/>
              </a:rPr>
              <a:t>Average Salary: 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$ 90,170</a:t>
            </a:r>
          </a:p>
          <a:p>
            <a:endParaRPr/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</a:pPr>
            <a:r>
              <a:rPr lang="en" sz="2400" b="1">
                <a:latin typeface="Times New Roman"/>
                <a:ea typeface="Times New Roman"/>
                <a:cs typeface="Times New Roman"/>
                <a:sym typeface="Times New Roman"/>
              </a:rPr>
              <a:t>Necessary Experience/Schooling: 8 - 10 years experience and  Bachelor's Degree</a:t>
            </a:r>
          </a:p>
          <a:p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 b="1">
                <a:latin typeface="Times New Roman"/>
                <a:ea typeface="Times New Roman"/>
                <a:cs typeface="Times New Roman"/>
                <a:sym typeface="Times New Roman"/>
              </a:rPr>
              <a:t>Why I chose that career: 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</a:pPr>
            <a:r>
              <a:rPr lang="en" sz="2400" b="1">
                <a:latin typeface="Times New Roman"/>
                <a:ea typeface="Times New Roman"/>
                <a:cs typeface="Times New Roman"/>
                <a:sym typeface="Times New Roman"/>
              </a:rPr>
              <a:t>a gift on fixing electronics 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</a:pPr>
            <a:r>
              <a:rPr lang="en" sz="2400" b="1">
                <a:latin typeface="Times New Roman"/>
                <a:ea typeface="Times New Roman"/>
                <a:cs typeface="Times New Roman"/>
                <a:sym typeface="Times New Roman"/>
              </a:rPr>
              <a:t> test them to see is it working properly.</a:t>
            </a:r>
          </a:p>
          <a:p>
            <a:endParaRPr/>
          </a:p>
        </p:txBody>
      </p:sp>
      <p:sp>
        <p:nvSpPr>
          <p:cNvPr id="211" name="Shape 211"/>
          <p:cNvSpPr txBox="1"/>
          <p:nvPr/>
        </p:nvSpPr>
        <p:spPr>
          <a:xfrm>
            <a:off x="-7050" y="5742692"/>
            <a:ext cx="9158100" cy="11015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lang="en" sz="1800"/>
              <a:t>Source: Electronics Engineers, Except Computer - My Future. January 15, 2013.  </a:t>
            </a:r>
            <a:r>
              <a:rPr lang="en" sz="1800" u="sng">
                <a:hlinkClick r:id="rId3"/>
              </a:rPr>
              <a:t>http://myfuture.com/careers/overview/electronics-engineers-except-computer_17-2072.00</a:t>
            </a:r>
            <a:r>
              <a:rPr lang="en" sz="1800"/>
              <a:t>    </a:t>
            </a:r>
          </a:p>
          <a:p>
            <a:pPr lvl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lang="en" sz="1800"/>
              <a:t> 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2754" y="274637"/>
            <a:ext cx="9138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3000">
                <a:solidFill>
                  <a:schemeClr val="lt1"/>
                </a:solidFill>
              </a:rPr>
              <a:t>Electronics Engineers, Except Computer: Projected Job Growth </a:t>
            </a:r>
          </a:p>
        </p:txBody>
      </p:sp>
      <p:sp>
        <p:nvSpPr>
          <p:cNvPr id="217" name="Shape 217"/>
          <p:cNvSpPr/>
          <p:nvPr/>
        </p:nvSpPr>
        <p:spPr>
          <a:xfrm>
            <a:off x="-22609" y="1750750"/>
            <a:ext cx="9189327" cy="359656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18" name="Shape 218"/>
          <p:cNvSpPr txBox="1"/>
          <p:nvPr/>
        </p:nvSpPr>
        <p:spPr>
          <a:xfrm>
            <a:off x="-6995" y="5384666"/>
            <a:ext cx="9158100" cy="14871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lang="en" sz="1800"/>
              <a:t>Source: </a:t>
            </a:r>
          </a:p>
          <a:p>
            <a:pPr lvl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lang="en" sz="1800"/>
              <a:t>Electronics Engineers, Except Computer - Job Growth - My Future. January 15, 2013.  http://myfuture.com/careers/growth/electronics-engineers-except-computer_17-2072.00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-17700" y="6074707"/>
            <a:ext cx="9179399" cy="7971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 b="1">
                <a:latin typeface="Times New Roman"/>
                <a:ea typeface="Times New Roman"/>
                <a:cs typeface="Times New Roman"/>
                <a:sym typeface="Times New Roman"/>
              </a:rPr>
              <a:t>Source: Computer Hardware Engineers &amp; Electronics Engineers, Except Computer</a:t>
            </a:r>
            <a:r>
              <a:rPr lang="en" sz="1200" b="1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" sz="1200" b="1">
                <a:latin typeface="Times New Roman"/>
                <a:ea typeface="Times New Roman"/>
                <a:cs typeface="Times New Roman"/>
                <a:sym typeface="Times New Roman"/>
              </a:rPr>
              <a:t>Found information January 15 2013  </a:t>
            </a:r>
            <a:r>
              <a:rPr lang="en" sz="1200" b="1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200" b="1" u="sng"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http://myfuture.com/careers/overview/computer-hardware-engineers_17-2061.00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 b="1" u="sng"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http://myfuture.com/careers/overview/electronics-engineers-except-computer_17-2072.00</a:t>
            </a:r>
          </a:p>
          <a:p>
            <a:endParaRPr/>
          </a:p>
        </p:txBody>
      </p:sp>
      <p:sp>
        <p:nvSpPr>
          <p:cNvPr id="224" name="Shape 224"/>
          <p:cNvSpPr/>
          <p:nvPr/>
        </p:nvSpPr>
        <p:spPr>
          <a:xfrm>
            <a:off x="-27549" y="-42982"/>
            <a:ext cx="9199099" cy="611768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16650" y="2700925"/>
            <a:ext cx="91107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 sz="4800">
                <a:solidFill>
                  <a:srgbClr val="000000"/>
                </a:solidFill>
              </a:rPr>
              <a:t>3 Colleges I wanted to go are... 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0E3"/>
        </a:solidFill>
        <a:effectLst/>
      </p:bgPr>
    </p:bg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 sz="6000">
                <a:solidFill>
                  <a:schemeClr val="lt1"/>
                </a:solidFill>
              </a:rPr>
              <a:t>UCLA</a:t>
            </a:r>
          </a:p>
        </p:txBody>
      </p:sp>
      <p:sp>
        <p:nvSpPr>
          <p:cNvPr id="235" name="Shape 235"/>
          <p:cNvSpPr/>
          <p:nvPr/>
        </p:nvSpPr>
        <p:spPr>
          <a:xfrm>
            <a:off x="1183048" y="1967285"/>
            <a:ext cx="6839165" cy="381275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36" name="Shape 236"/>
          <p:cNvSpPr txBox="1"/>
          <p:nvPr/>
        </p:nvSpPr>
        <p:spPr>
          <a:xfrm>
            <a:off x="4" y="5811401"/>
            <a:ext cx="9157799" cy="10740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600"/>
              <a:t>Source: UCLA Human Genetics. January 17, 2013.  http://www.genetics.ucla.edu/courses/statgene/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 sz="6000">
                <a:solidFill>
                  <a:schemeClr val="lt1"/>
                </a:solidFill>
              </a:rPr>
              <a:t>CALTECH</a:t>
            </a:r>
          </a:p>
        </p:txBody>
      </p:sp>
      <p:sp>
        <p:nvSpPr>
          <p:cNvPr id="242" name="Shape 242"/>
          <p:cNvSpPr/>
          <p:nvPr/>
        </p:nvSpPr>
        <p:spPr>
          <a:xfrm>
            <a:off x="976068" y="2285090"/>
            <a:ext cx="7375023" cy="35129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43" name="Shape 243"/>
          <p:cNvSpPr txBox="1"/>
          <p:nvPr/>
        </p:nvSpPr>
        <p:spPr>
          <a:xfrm>
            <a:off x="0" y="5894030"/>
            <a:ext cx="9144000" cy="9776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800"/>
              <a:t>Source: About Caltech - Caltech Graduate Studies Office. January 18, 2013. http://www.gradoffice.caltech.edu/about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 sz="4800">
                <a:solidFill>
                  <a:schemeClr val="lt1"/>
                </a:solidFill>
              </a:rPr>
              <a:t>Georgia Tech University</a:t>
            </a:r>
          </a:p>
        </p:txBody>
      </p:sp>
      <p:sp>
        <p:nvSpPr>
          <p:cNvPr id="249" name="Shape 249"/>
          <p:cNvSpPr/>
          <p:nvPr/>
        </p:nvSpPr>
        <p:spPr>
          <a:xfrm>
            <a:off x="564950" y="1874553"/>
            <a:ext cx="7602974" cy="400459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50" name="Shape 250"/>
          <p:cNvSpPr txBox="1"/>
          <p:nvPr/>
        </p:nvSpPr>
        <p:spPr>
          <a:xfrm>
            <a:off x="6" y="5894037"/>
            <a:ext cx="9157500" cy="9501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500"/>
              <a:t>Source: Georgia Institute of Technology MS, Quantitative ...- Best Masters USA. January 18, 2013  http://www.best-masters.us/ranking-master-financial-markets/georgia-institute-of-technology-ms-quantitative-and-computational-finance.html#.UQcPrx3LcxE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5" name="Shape 255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{D01BF742-A69C-4183-9BA3-B1E58675D2CA}</a:tableStyleId>
              </a:tblPr>
              <a:tblGrid>
                <a:gridCol w="3078800"/>
                <a:gridCol w="3078800"/>
                <a:gridCol w="3078800"/>
              </a:tblGrid>
              <a:tr h="9023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 b="1">
                          <a:solidFill>
                            <a:srgbClr val="00FF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UCLA</a:t>
                      </a:r>
                      <a:r>
                        <a:rPr lang="en" sz="2400" b="1" baseline="30000">
                          <a:solidFill>
                            <a:srgbClr val="00FF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 b="1">
                          <a:solidFill>
                            <a:srgbClr val="00FF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CALTECH</a:t>
                      </a:r>
                      <a:r>
                        <a:rPr lang="en" sz="2400" b="1" baseline="30000">
                          <a:solidFill>
                            <a:srgbClr val="00FF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 b="1">
                          <a:solidFill>
                            <a:srgbClr val="00FF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GEORGIA TECH University</a:t>
                      </a:r>
                      <a:r>
                        <a:rPr lang="en" sz="2400" b="1" baseline="30000">
                          <a:solidFill>
                            <a:srgbClr val="00FF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3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687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 sz="2200" b="1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Out-of-State: For two years $52,499</a:t>
                      </a:r>
                    </a:p>
                    <a:p>
                      <a:endParaRPr/>
                    </a:p>
                    <a:p>
                      <a:pPr lvl="0" rtl="0">
                        <a:buNone/>
                      </a:pPr>
                      <a:r>
                        <a:rPr lang="en" sz="2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After Two years: $29,620  </a:t>
                      </a:r>
                    </a:p>
                    <a:p>
                      <a:endParaRPr/>
                    </a:p>
                    <a:p>
                      <a:pPr lvl="0" rtl="0">
                        <a:buNone/>
                      </a:pPr>
                      <a:r>
                        <a:rPr lang="en" sz="2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Graduated: $10,660</a:t>
                      </a:r>
                    </a:p>
                    <a:p>
                      <a:endParaRPr/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 sz="2200" b="1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In-State: $ 52,389</a:t>
                      </a:r>
                    </a:p>
                    <a:p>
                      <a:endParaRPr/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 sz="2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Graduated: $36,135</a:t>
                      </a:r>
                    </a:p>
                    <a:p>
                      <a:endParaRPr/>
                    </a:p>
                    <a:p>
                      <a:endParaRPr/>
                    </a:p>
                    <a:p>
                      <a:endParaRPr/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200" b="1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In-State:</a:t>
                      </a:r>
                    </a:p>
                    <a:p>
                      <a:pPr lvl="0" rtl="0">
                        <a:buNone/>
                      </a:pPr>
                      <a:r>
                        <a:rPr lang="en" sz="2200" b="1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$18,765</a:t>
                      </a:r>
                    </a:p>
                    <a:p>
                      <a:endParaRPr/>
                    </a:p>
                    <a:p>
                      <a:pPr lvl="0" rtl="0">
                        <a:buNone/>
                      </a:pPr>
                      <a:r>
                        <a:rPr lang="en" sz="2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Graduated:</a:t>
                      </a:r>
                    </a:p>
                    <a:p>
                      <a:pPr>
                        <a:buNone/>
                      </a:pPr>
                      <a:r>
                        <a:rPr lang="en" sz="2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$10,282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95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Urban </a:t>
                      </a:r>
                    </a:p>
                    <a:p>
                      <a:pPr>
                        <a:buNone/>
                      </a:pPr>
                      <a:r>
                        <a:rPr lang="en" sz="2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Los Angeles, CA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Suburban Pasadena, CA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Urban </a:t>
                      </a:r>
                    </a:p>
                    <a:p>
                      <a:pPr>
                        <a:buNone/>
                      </a:pPr>
                      <a:r>
                        <a:rPr lang="en" sz="2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Atlanta, GA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37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 sz="2200" b="1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41,488 students</a:t>
                      </a:r>
                    </a:p>
                    <a:p>
                      <a:endParaRPr/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2,244 students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22,395 students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" name="Shape 256"/>
          <p:cNvSpPr txBox="1"/>
          <p:nvPr/>
        </p:nvSpPr>
        <p:spPr>
          <a:xfrm>
            <a:off x="0" y="5191704"/>
            <a:ext cx="9144000" cy="17216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>
                <a:solidFill>
                  <a:srgbClr val="FFFFFF"/>
                </a:solidFill>
              </a:rPr>
              <a:t>Source:</a:t>
            </a:r>
          </a:p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>
                <a:solidFill>
                  <a:srgbClr val="00FF00"/>
                </a:solidFill>
              </a:rPr>
              <a:t>1: University California of  Los Angeles. January 19, 2013. </a:t>
            </a:r>
            <a:r>
              <a:rPr lang="en" b="1" u="sng">
                <a:solidFill>
                  <a:srgbClr val="FFFFFF"/>
                </a:solidFill>
                <a:hlinkClick r:id="rId3"/>
              </a:rPr>
              <a:t>http://myfuture.com/schools/overview/university-of-california-los-angeles_110662</a:t>
            </a:r>
          </a:p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>
                <a:solidFill>
                  <a:srgbClr val="00FF00"/>
                </a:solidFill>
              </a:rPr>
              <a:t>2: California Institute of  Technology. January 20, 2013. </a:t>
            </a:r>
            <a:r>
              <a:rPr lang="en" b="1" u="sng">
                <a:solidFill>
                  <a:schemeClr val="lt1"/>
                </a:solidFill>
                <a:hlinkClick r:id="rId4"/>
              </a:rPr>
              <a:t>http://myfuture.com/schools/overview/california-institute-of-technology_110404</a:t>
            </a:r>
          </a:p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>
                <a:solidFill>
                  <a:srgbClr val="00FF00"/>
                </a:solidFill>
              </a:rPr>
              <a:t>3: Georgia Tech University. January 19, 2013. </a:t>
            </a:r>
            <a:r>
              <a:rPr lang="en" b="1">
                <a:solidFill>
                  <a:srgbClr val="FFFFFF"/>
                </a:solidFill>
              </a:rPr>
              <a:t>http://myfuture.com/schools/overview/georgia-institute-of-technology-main-campus_139755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1" name="Shape 261"/>
          <p:cNvGraphicFramePr/>
          <p:nvPr/>
        </p:nvGraphicFramePr>
        <p:xfrm>
          <a:off x="2700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{4762FE13-4F76-46CC-9B52-D74B931054C4}</a:tableStyleId>
              </a:tblPr>
              <a:tblGrid>
                <a:gridCol w="2977675"/>
                <a:gridCol w="3124850"/>
                <a:gridCol w="3051275"/>
              </a:tblGrid>
              <a:tr h="90575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 b="1">
                          <a:solidFill>
                            <a:srgbClr val="00FF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UCLA</a:t>
                      </a:r>
                      <a:r>
                        <a:rPr lang="en" sz="2400" b="1" baseline="30000">
                          <a:solidFill>
                            <a:srgbClr val="00FF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 b="1">
                          <a:solidFill>
                            <a:srgbClr val="00FF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CALTECH</a:t>
                      </a:r>
                      <a:r>
                        <a:rPr lang="en" sz="2400" b="1" baseline="30000">
                          <a:solidFill>
                            <a:srgbClr val="00FF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 b="1">
                          <a:solidFill>
                            <a:srgbClr val="00FF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GEORGIA TECH University</a:t>
                      </a:r>
                      <a:r>
                        <a:rPr lang="en" sz="2400" b="1" baseline="30000">
                          <a:solidFill>
                            <a:srgbClr val="00FF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3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100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ACT Math: 25</a:t>
                      </a:r>
                    </a:p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ACT English:24</a:t>
                      </a:r>
                    </a:p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ACT Composite: 24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ACT Math: 34 </a:t>
                      </a:r>
                    </a:p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ACT English: 33</a:t>
                      </a:r>
                    </a:p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ACT Composite: 34</a:t>
                      </a:r>
                    </a:p>
                    <a:p>
                      <a:endParaRPr/>
                    </a:p>
                    <a:p>
                      <a:endParaRPr/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ACT Math: 28  </a:t>
                      </a:r>
                    </a:p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ACT English: 26</a:t>
                      </a:r>
                    </a:p>
                    <a:p>
                      <a:pPr lvl="0" rtl="0">
                        <a:buClr>
                          <a:srgbClr val="000000"/>
                        </a:buClr>
                        <a:buSzPct val="45833"/>
                        <a:buFont typeface="Arial"/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ACT Composite: 27</a:t>
                      </a:r>
                    </a:p>
                    <a:p>
                      <a:endParaRPr/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0125">
                <a:tc>
                  <a:txBody>
                    <a:bodyPr/>
                    <a:lstStyle/>
                    <a:p>
                      <a:pPr marL="457200" lvl="0" indent="-381000" rtl="0">
                        <a:buClr>
                          <a:srgbClr val="FFFFFF"/>
                        </a:buClr>
                        <a:buSzPct val="166666"/>
                        <a:buFont typeface="Arial"/>
                        <a:buChar char="•"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Robotics Club</a:t>
                      </a:r>
                    </a:p>
                    <a:p>
                      <a:pPr marL="457200" lvl="0" indent="-381000" rtl="0">
                        <a:buClr>
                          <a:srgbClr val="FFFFFF"/>
                        </a:buClr>
                        <a:buSzPct val="166666"/>
                        <a:buFont typeface="Arial"/>
                        <a:buChar char="•"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National Society of Collegiate Scholars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81000" rtl="0">
                        <a:buClr>
                          <a:srgbClr val="FFFFFF"/>
                        </a:buClr>
                        <a:buSzPct val="166666"/>
                        <a:buFont typeface="Arial"/>
                        <a:buChar char="•"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CALTech Engineering Club</a:t>
                      </a:r>
                    </a:p>
                    <a:p>
                      <a:pPr marL="457200" lvl="0" indent="-381000" rtl="0">
                        <a:buClr>
                          <a:srgbClr val="FFFFFF"/>
                        </a:buClr>
                        <a:buSzPct val="166666"/>
                        <a:buFont typeface="Arial"/>
                        <a:buChar char="•"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Anime Society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81000" rtl="0">
                        <a:buClr>
                          <a:srgbClr val="FFFFFF"/>
                        </a:buClr>
                        <a:buSzPct val="166666"/>
                        <a:buFont typeface="Arial"/>
                        <a:buChar char="•"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Honor Society  </a:t>
                      </a:r>
                    </a:p>
                    <a:p>
                      <a:pPr marL="457200" lvl="0" indent="-381000" rtl="0">
                        <a:buClr>
                          <a:srgbClr val="FFFFFF"/>
                        </a:buClr>
                        <a:buSzPct val="166666"/>
                        <a:buFont typeface="Arial"/>
                        <a:buChar char="•"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Leadership Civil Engagement 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6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900" b="1">
                          <a:solidFill>
                            <a:schemeClr val="lt1"/>
                          </a:solidFill>
                        </a:rPr>
                        <a:t>Computer Science and Mathematics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900" b="1">
                          <a:solidFill>
                            <a:srgbClr val="FFFFFF"/>
                          </a:solidFill>
                        </a:rPr>
                        <a:t>Electrical and Electronics Engineering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900" b="1">
                          <a:solidFill>
                            <a:schemeClr val="lt1"/>
                          </a:solidFill>
                        </a:rPr>
                        <a:t>Computer and Information Science, General 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2" name="Shape 262"/>
          <p:cNvSpPr txBox="1"/>
          <p:nvPr/>
        </p:nvSpPr>
        <p:spPr>
          <a:xfrm>
            <a:off x="700" y="5303400"/>
            <a:ext cx="9157799" cy="15975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b="1">
                <a:solidFill>
                  <a:srgbClr val="FFFFFF"/>
                </a:solidFill>
              </a:rPr>
              <a:t>Source:</a:t>
            </a:r>
          </a:p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>
                <a:solidFill>
                  <a:srgbClr val="00FF00"/>
                </a:solidFill>
              </a:rPr>
              <a:t>1: University California of  Los Angeles. January 19, 2013.  </a:t>
            </a:r>
            <a:r>
              <a:rPr lang="en" b="1">
                <a:solidFill>
                  <a:srgbClr val="FFFFFF"/>
                </a:solidFill>
              </a:rPr>
              <a:t>http://www.studentgroups.ucla.edu/home/</a:t>
            </a:r>
          </a:p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>
                <a:solidFill>
                  <a:srgbClr val="00FF00"/>
                </a:solidFill>
              </a:rPr>
              <a:t>2: California Institute of  Technology. January 20, 2013. </a:t>
            </a:r>
            <a:r>
              <a:rPr lang="en" b="1">
                <a:solidFill>
                  <a:srgbClr val="FFFFFF"/>
                </a:solidFill>
              </a:rPr>
              <a:t>http://www.career.caltech.edu/students/clubs</a:t>
            </a:r>
          </a:p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>
                <a:solidFill>
                  <a:srgbClr val="00FF00"/>
                </a:solidFill>
              </a:rPr>
              <a:t>3: Georgia Tech University. January 19, 2013. </a:t>
            </a:r>
            <a:r>
              <a:rPr lang="en" b="1">
                <a:solidFill>
                  <a:srgbClr val="FFFFFF"/>
                </a:solidFill>
              </a:rPr>
              <a:t>http://deanofstudents.gatech.edu/studenthandbook/plugins/content/index.php?id=23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The two jobs that I'm interested in are...</a:t>
            </a:r>
          </a:p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/>
              <a:t>Computer Hardware Engineering</a:t>
            </a:r>
          </a:p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/>
              <a:t>Electronics Engineers, Except Computer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>
                <a:solidFill>
                  <a:schemeClr val="lt1"/>
                </a:solidFill>
              </a:rPr>
              <a:t>2 Professional Jobs</a:t>
            </a:r>
          </a:p>
        </p:txBody>
      </p:sp>
      <p:sp>
        <p:nvSpPr>
          <p:cNvPr id="91" name="Shape 91"/>
          <p:cNvSpPr/>
          <p:nvPr/>
        </p:nvSpPr>
        <p:spPr>
          <a:xfrm>
            <a:off x="0" y="3482014"/>
            <a:ext cx="4121565" cy="337598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92" name="Shape 92"/>
          <p:cNvSpPr/>
          <p:nvPr/>
        </p:nvSpPr>
        <p:spPr>
          <a:xfrm>
            <a:off x="5826322" y="3472624"/>
            <a:ext cx="3317677" cy="338537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7" name="Shape 267"/>
          <p:cNvGraphicFramePr/>
          <p:nvPr/>
        </p:nvGraphicFramePr>
        <p:xfrm>
          <a:off x="2700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{CB780BEF-A6E3-4315-8AEB-280E83994C96}</a:tableStyleId>
              </a:tblPr>
              <a:tblGrid>
                <a:gridCol w="3055850"/>
                <a:gridCol w="3055850"/>
                <a:gridCol w="3055850"/>
              </a:tblGrid>
              <a:tr h="84580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 b="1">
                          <a:solidFill>
                            <a:srgbClr val="00FF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UCLA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 b="1">
                          <a:solidFill>
                            <a:srgbClr val="00FF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CALTECH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 b="1">
                          <a:solidFill>
                            <a:srgbClr val="00FF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GEORGIA TECH University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6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Most Popular choice in California 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Class size </a:t>
                      </a:r>
                    </a:p>
                    <a:p>
                      <a:endParaRPr/>
                    </a:p>
                    <a:p>
                      <a:pPr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More engineering options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Cost and distance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6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Cost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Cost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N/A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 like their basketball team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More engineering options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Cost and distance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buNone/>
            </a:pPr>
            <a:r>
              <a:rPr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Ask for help and give help</a:t>
            </a:r>
          </a:p>
          <a:p>
            <a:endParaRPr/>
          </a:p>
          <a:p>
            <a:pPr lvl="0" rtl="0">
              <a:lnSpc>
                <a:spcPct val="115000"/>
              </a:lnSpc>
              <a:buNone/>
            </a:pPr>
            <a:r>
              <a:rPr lang="en" sz="4800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Facebook professionally </a:t>
            </a:r>
          </a:p>
          <a:p>
            <a:pPr lvl="0" rtl="0">
              <a:lnSpc>
                <a:spcPct val="115000"/>
              </a:lnSpc>
              <a:buNone/>
            </a:pPr>
            <a:r>
              <a:rPr lang="en" sz="4800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Research Jobs that has great salary</a:t>
            </a:r>
          </a:p>
          <a:p>
            <a:endParaRPr/>
          </a:p>
        </p:txBody>
      </p:sp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3600" b="1">
                <a:solidFill>
                  <a:srgbClr val="FFFFFF"/>
                </a:solidFill>
              </a:rPr>
              <a:t>Networking for a Job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/>
        </p:nvSpPr>
        <p:spPr>
          <a:xfrm>
            <a:off x="950202" y="275400"/>
            <a:ext cx="6968399" cy="8123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3600" b="1"/>
              <a:t>Metacognition</a:t>
            </a:r>
          </a:p>
        </p:txBody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3000">
                <a:latin typeface="Arial"/>
                <a:ea typeface="Arial"/>
                <a:cs typeface="Arial"/>
                <a:sym typeface="Arial"/>
              </a:rPr>
              <a:t>
Visit my counselor all time about colleges</a:t>
            </a:r>
          </a:p>
          <a:p>
            <a:endParaRPr/>
          </a:p>
          <a:p>
            <a:pPr marL="457200" lvl="0" indent="-419100" rtl="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3000">
                <a:latin typeface="Arial"/>
                <a:ea typeface="Arial"/>
                <a:cs typeface="Arial"/>
                <a:sym typeface="Arial"/>
              </a:rPr>
              <a:t>Visit colleges website</a:t>
            </a:r>
          </a:p>
          <a:p>
            <a:endParaRPr/>
          </a:p>
          <a:p>
            <a:pPr marL="457200" lvl="0" indent="-419100" rtl="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3000">
                <a:latin typeface="Arial"/>
                <a:ea typeface="Arial"/>
                <a:cs typeface="Arial"/>
                <a:sym typeface="Arial"/>
              </a:rPr>
              <a:t>Keep my GPA above or maintain 3.7-4.0</a:t>
            </a:r>
          </a:p>
          <a:p>
            <a:endParaRPr/>
          </a:p>
          <a:p>
            <a:pPr marL="457200" lvl="0" indent="-419100" rtl="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3000">
                <a:latin typeface="Arial"/>
                <a:ea typeface="Arial"/>
                <a:cs typeface="Arial"/>
                <a:sym typeface="Arial"/>
              </a:rPr>
              <a:t>In state tuition fee is more expensive than out of state tuition fee </a:t>
            </a:r>
          </a:p>
        </p:txBody>
      </p:sp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3600" b="1">
                <a:solidFill>
                  <a:srgbClr val="FFFFFF"/>
                </a:solidFill>
              </a:rPr>
              <a:t>Metacognition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3000">
                <a:solidFill>
                  <a:schemeClr val="lt1"/>
                </a:solidFill>
              </a:rPr>
              <a:t>Computer Hardware Engineering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-9213" y="1600200"/>
            <a:ext cx="9145199" cy="524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</a:pPr>
            <a:r>
              <a:rPr lang="en" sz="2400" b="1">
                <a:latin typeface="Times New Roman"/>
                <a:ea typeface="Times New Roman"/>
                <a:cs typeface="Times New Roman"/>
                <a:sym typeface="Times New Roman"/>
              </a:rPr>
              <a:t>Average Salary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: $98,810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</a:pPr>
            <a:r>
              <a:rPr lang="en" sz="2400" b="1">
                <a:latin typeface="Times New Roman"/>
                <a:ea typeface="Times New Roman"/>
                <a:cs typeface="Times New Roman"/>
                <a:sym typeface="Times New Roman"/>
              </a:rPr>
              <a:t>Necessary Experience/Schooling: 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The most common degree is a Bachelor’s Degree and 4 - 6 years experience.</a:t>
            </a:r>
          </a:p>
          <a:p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 b="1">
                <a:latin typeface="Times New Roman"/>
                <a:ea typeface="Times New Roman"/>
                <a:cs typeface="Times New Roman"/>
                <a:sym typeface="Times New Roman"/>
              </a:rPr>
              <a:t>Why I chose that career: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like working with computers   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have computer skills to create a website, fix, and retrieve datas.</a:t>
            </a:r>
          </a:p>
          <a:p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-7049" y="5921700"/>
            <a:ext cx="9158100" cy="9225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lang="en" sz="1800"/>
              <a:t>Source: Computer Hardware Engineers - My Future. January 15, 2013. </a:t>
            </a:r>
            <a:r>
              <a:rPr lang="en" sz="1800" u="sng">
                <a:hlinkClick r:id="rId3"/>
              </a:rPr>
              <a:t>http://myfuture.com/careers/overview/computer-hardware-engineers_17-2061.00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48586" y="288412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3000">
                <a:solidFill>
                  <a:schemeClr val="lt1"/>
                </a:solidFill>
              </a:rPr>
              <a:t>Computer Hardware Engineering: Projected Job Growth</a:t>
            </a:r>
          </a:p>
        </p:txBody>
      </p:sp>
      <p:sp>
        <p:nvSpPr>
          <p:cNvPr id="105" name="Shape 105"/>
          <p:cNvSpPr/>
          <p:nvPr/>
        </p:nvSpPr>
        <p:spPr>
          <a:xfrm>
            <a:off x="-3734" y="1982263"/>
            <a:ext cx="9134242" cy="352770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06" name="Shape 106"/>
          <p:cNvSpPr txBox="1"/>
          <p:nvPr/>
        </p:nvSpPr>
        <p:spPr>
          <a:xfrm>
            <a:off x="-7050" y="5742692"/>
            <a:ext cx="9158100" cy="9225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lang="en" sz="1800"/>
              <a:t>Source: Computer Hardware Engineers - Job Growth - My Future. January 15, 2013. </a:t>
            </a:r>
          </a:p>
          <a:p>
            <a:pPr>
              <a:buNone/>
            </a:pPr>
            <a:r>
              <a:rPr lang="en" sz="1800"/>
              <a:t>http://www.myfuture.com/careers/growth/computer-hardware-engineers_17-2061.00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3000">
                <a:solidFill>
                  <a:schemeClr val="lt1"/>
                </a:solidFill>
              </a:rPr>
              <a:t>Electronics Engineers, Except Computer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-16424" y="1600200"/>
            <a:ext cx="9195899" cy="5289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</a:pPr>
            <a:r>
              <a:rPr lang="en" sz="2400" b="1">
                <a:latin typeface="Times New Roman"/>
                <a:ea typeface="Times New Roman"/>
                <a:cs typeface="Times New Roman"/>
                <a:sym typeface="Times New Roman"/>
              </a:rPr>
              <a:t>Average Salary: 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$ 90,170</a:t>
            </a:r>
          </a:p>
          <a:p>
            <a:endParaRPr/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</a:pPr>
            <a:r>
              <a:rPr lang="en" sz="2400" b="1">
                <a:latin typeface="Times New Roman"/>
                <a:ea typeface="Times New Roman"/>
                <a:cs typeface="Times New Roman"/>
                <a:sym typeface="Times New Roman"/>
              </a:rPr>
              <a:t>Necessary Experience/Schooling: 8 - 10 years experience and  Bachelor's Degree</a:t>
            </a:r>
          </a:p>
          <a:p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 b="1">
                <a:latin typeface="Times New Roman"/>
                <a:ea typeface="Times New Roman"/>
                <a:cs typeface="Times New Roman"/>
                <a:sym typeface="Times New Roman"/>
              </a:rPr>
              <a:t>Why I chose that career: 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</a:pPr>
            <a:r>
              <a:rPr lang="en" sz="2400" b="1">
                <a:latin typeface="Times New Roman"/>
                <a:ea typeface="Times New Roman"/>
                <a:cs typeface="Times New Roman"/>
                <a:sym typeface="Times New Roman"/>
              </a:rPr>
              <a:t>a gift on fixing electronics 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</a:pPr>
            <a:r>
              <a:rPr lang="en" sz="2400" b="1">
                <a:latin typeface="Times New Roman"/>
                <a:ea typeface="Times New Roman"/>
                <a:cs typeface="Times New Roman"/>
                <a:sym typeface="Times New Roman"/>
              </a:rPr>
              <a:t> test them to see is it working properly.</a:t>
            </a:r>
          </a:p>
          <a:p>
            <a:endParaRPr/>
          </a:p>
        </p:txBody>
      </p:sp>
      <p:sp>
        <p:nvSpPr>
          <p:cNvPr id="113" name="Shape 113"/>
          <p:cNvSpPr txBox="1"/>
          <p:nvPr/>
        </p:nvSpPr>
        <p:spPr>
          <a:xfrm>
            <a:off x="-7050" y="5742692"/>
            <a:ext cx="9158100" cy="11015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lang="en" sz="1800"/>
              <a:t>Source: Electronics Engineers, Except Computer - My Future. January 15, 2013.  </a:t>
            </a:r>
            <a:r>
              <a:rPr lang="en" sz="1800" u="sng">
                <a:hlinkClick r:id="rId3"/>
              </a:rPr>
              <a:t>http://myfuture.com/careers/overview/electronics-engineers-except-computer_17-2072.00</a:t>
            </a:r>
            <a:r>
              <a:rPr lang="en" sz="1800"/>
              <a:t>    </a:t>
            </a:r>
          </a:p>
          <a:p>
            <a:pPr lvl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lang="en" sz="1800"/>
              <a:t> 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2754" y="274637"/>
            <a:ext cx="9138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3000">
                <a:solidFill>
                  <a:schemeClr val="lt1"/>
                </a:solidFill>
              </a:rPr>
              <a:t>Electronics Engineers, Except Computer: Projected Job Growth </a:t>
            </a:r>
          </a:p>
        </p:txBody>
      </p:sp>
      <p:sp>
        <p:nvSpPr>
          <p:cNvPr id="119" name="Shape 119"/>
          <p:cNvSpPr/>
          <p:nvPr/>
        </p:nvSpPr>
        <p:spPr>
          <a:xfrm>
            <a:off x="-22609" y="1750750"/>
            <a:ext cx="9189327" cy="359656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20" name="Shape 120"/>
          <p:cNvSpPr txBox="1"/>
          <p:nvPr/>
        </p:nvSpPr>
        <p:spPr>
          <a:xfrm>
            <a:off x="-6995" y="5384666"/>
            <a:ext cx="9158100" cy="14871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lang="en" sz="1800"/>
              <a:t>Source: </a:t>
            </a:r>
          </a:p>
          <a:p>
            <a:pPr lvl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lang="en" sz="1800"/>
              <a:t>Electronics Engineers, Except Computer - Job Growth - My Future. January 15, 2013.  http://myfuture.com/careers/growth/electronics-engineers-except-computer_17-2072.00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-17700" y="6074707"/>
            <a:ext cx="9179399" cy="7971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 b="1">
                <a:latin typeface="Times New Roman"/>
                <a:ea typeface="Times New Roman"/>
                <a:cs typeface="Times New Roman"/>
                <a:sym typeface="Times New Roman"/>
              </a:rPr>
              <a:t>Source: Computer Hardware Engineers &amp; Electronics Engineers, Except Computer</a:t>
            </a:r>
            <a:r>
              <a:rPr lang="en" sz="1200" b="1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" sz="1200" b="1">
                <a:latin typeface="Times New Roman"/>
                <a:ea typeface="Times New Roman"/>
                <a:cs typeface="Times New Roman"/>
                <a:sym typeface="Times New Roman"/>
              </a:rPr>
              <a:t>Found information January 15 2013  </a:t>
            </a:r>
            <a:r>
              <a:rPr lang="en" sz="1200" b="1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200" b="1" u="sng"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http://myfuture.com/careers/overview/computer-hardware-engineers_17-2061.00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 b="1" u="sng"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http://myfuture.com/careers/overview/electronics-engineers-except-computer_17-2072.00</a:t>
            </a:r>
          </a:p>
          <a:p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-27549" y="-42982"/>
            <a:ext cx="9199099" cy="611768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16650" y="2700925"/>
            <a:ext cx="91107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 sz="4800">
                <a:solidFill>
                  <a:srgbClr val="000000"/>
                </a:solidFill>
              </a:rPr>
              <a:t>3 Colleges I wanted to go are...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503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FCFCF"/>
      </a:accent1>
      <a:accent2>
        <a:srgbClr val="94AE8E"/>
      </a:accent2>
      <a:accent3>
        <a:srgbClr val="4E7A82"/>
      </a:accent3>
      <a:accent4>
        <a:srgbClr val="666699"/>
      </a:accent4>
      <a:accent5>
        <a:srgbClr val="60506F"/>
      </a:accent5>
      <a:accent6>
        <a:srgbClr val="4B4352"/>
      </a:accent6>
      <a:hlink>
        <a:srgbClr val="8694C0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1170</Words>
  <Application>Microsoft Office PowerPoint</Application>
  <PresentationFormat>On-screen Show (4:3)</PresentationFormat>
  <Paragraphs>246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/>
      <vt:lpstr>My American Dream Project </vt:lpstr>
      <vt:lpstr>My American Dream Project </vt:lpstr>
      <vt:lpstr>2 Professional Jobs</vt:lpstr>
      <vt:lpstr>Computer Hardware Engineering</vt:lpstr>
      <vt:lpstr>Computer Hardware Engineering: Projected Job Growth</vt:lpstr>
      <vt:lpstr>Electronics Engineers, Except Computer</vt:lpstr>
      <vt:lpstr>Electronics Engineers, Except Computer: Projected Job Growth </vt:lpstr>
      <vt:lpstr>Slide 8</vt:lpstr>
      <vt:lpstr>3 Colleges I wanted to go are... </vt:lpstr>
      <vt:lpstr>UCLA</vt:lpstr>
      <vt:lpstr>CALTECH</vt:lpstr>
      <vt:lpstr>Georgia Tech University</vt:lpstr>
      <vt:lpstr>Slide 13</vt:lpstr>
      <vt:lpstr>Slide 14</vt:lpstr>
      <vt:lpstr>Slide 15</vt:lpstr>
      <vt:lpstr>Networking for a Job</vt:lpstr>
      <vt:lpstr>Metacognition</vt:lpstr>
      <vt:lpstr>2 Professional Jobs</vt:lpstr>
      <vt:lpstr>Computer Hardware Engineering</vt:lpstr>
      <vt:lpstr>Computer Hardware Engineering: Projected Job Growth</vt:lpstr>
      <vt:lpstr>Electronics Engineers, Except Computer</vt:lpstr>
      <vt:lpstr>Electronics Engineers, Except Computer: Projected Job Growth </vt:lpstr>
      <vt:lpstr>Slide 23</vt:lpstr>
      <vt:lpstr>3 Colleges I wanted to go are... </vt:lpstr>
      <vt:lpstr>UCLA</vt:lpstr>
      <vt:lpstr>CALTECH</vt:lpstr>
      <vt:lpstr>Georgia Tech University</vt:lpstr>
      <vt:lpstr>Slide 28</vt:lpstr>
      <vt:lpstr>Slide 29</vt:lpstr>
      <vt:lpstr>Slide 30</vt:lpstr>
      <vt:lpstr>Networking for a Job</vt:lpstr>
      <vt:lpstr>Metacognition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American Dream Project </dc:title>
  <cp:lastModifiedBy>CNJ- Blanca</cp:lastModifiedBy>
  <cp:revision>1</cp:revision>
  <dcterms:modified xsi:type="dcterms:W3CDTF">2013-04-22T00:49:07Z</dcterms:modified>
</cp:coreProperties>
</file>